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4"/>
    <p:sldMasterId id="2147484016" r:id="rId5"/>
    <p:sldMasterId id="2147484046" r:id="rId6"/>
    <p:sldMasterId id="2147484058" r:id="rId7"/>
    <p:sldMasterId id="2147484029" r:id="rId8"/>
  </p:sldMasterIdLst>
  <p:notesMasterIdLst>
    <p:notesMasterId r:id="rId57"/>
  </p:notesMasterIdLst>
  <p:handoutMasterIdLst>
    <p:handoutMasterId r:id="rId58"/>
  </p:handoutMasterIdLst>
  <p:sldIdLst>
    <p:sldId id="256" r:id="rId9"/>
    <p:sldId id="461" r:id="rId10"/>
    <p:sldId id="281" r:id="rId11"/>
    <p:sldId id="267" r:id="rId12"/>
    <p:sldId id="262" r:id="rId13"/>
    <p:sldId id="261" r:id="rId14"/>
    <p:sldId id="260" r:id="rId15"/>
    <p:sldId id="258" r:id="rId16"/>
    <p:sldId id="266" r:id="rId17"/>
    <p:sldId id="277" r:id="rId18"/>
    <p:sldId id="263" r:id="rId19"/>
    <p:sldId id="276" r:id="rId20"/>
    <p:sldId id="283" r:id="rId21"/>
    <p:sldId id="284" r:id="rId22"/>
    <p:sldId id="285" r:id="rId23"/>
    <p:sldId id="347" r:id="rId24"/>
    <p:sldId id="349" r:id="rId25"/>
    <p:sldId id="274" r:id="rId26"/>
    <p:sldId id="351" r:id="rId27"/>
    <p:sldId id="286" r:id="rId28"/>
    <p:sldId id="350" r:id="rId29"/>
    <p:sldId id="272" r:id="rId30"/>
    <p:sldId id="352" r:id="rId31"/>
    <p:sldId id="353" r:id="rId32"/>
    <p:sldId id="346" r:id="rId33"/>
    <p:sldId id="345" r:id="rId34"/>
    <p:sldId id="343" r:id="rId35"/>
    <p:sldId id="317" r:id="rId36"/>
    <p:sldId id="318" r:id="rId37"/>
    <p:sldId id="319" r:id="rId38"/>
    <p:sldId id="321" r:id="rId39"/>
    <p:sldId id="322" r:id="rId40"/>
    <p:sldId id="324" r:id="rId41"/>
    <p:sldId id="325" r:id="rId42"/>
    <p:sldId id="331" r:id="rId43"/>
    <p:sldId id="326" r:id="rId44"/>
    <p:sldId id="344" r:id="rId45"/>
    <p:sldId id="328" r:id="rId46"/>
    <p:sldId id="329" r:id="rId47"/>
    <p:sldId id="330" r:id="rId48"/>
    <p:sldId id="334" r:id="rId49"/>
    <p:sldId id="333" r:id="rId50"/>
    <p:sldId id="336" r:id="rId51"/>
    <p:sldId id="338" r:id="rId52"/>
    <p:sldId id="339" r:id="rId53"/>
    <p:sldId id="340" r:id="rId54"/>
    <p:sldId id="341" r:id="rId55"/>
    <p:sldId id="348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545555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gan, Marilyn S." initials="DMS" lastIdx="1" clrIdx="0">
    <p:extLst>
      <p:ext uri="{19B8F6BF-5375-455C-9EA6-DF929625EA0E}">
        <p15:presenceInfo xmlns:p15="http://schemas.microsoft.com/office/powerpoint/2012/main" userId="S::MSDogan@sba.gov::61772183-33f1-4cc5-8337-bf4abdebb9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000000"/>
    <a:srgbClr val="465CBA"/>
    <a:srgbClr val="57B6F7"/>
    <a:srgbClr val="EAEAEA"/>
    <a:srgbClr val="CCECFF"/>
    <a:srgbClr val="020202"/>
    <a:srgbClr val="166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07:50:37.60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160D80-486D-48D8-9758-E60DA21C6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7B319-EF3E-436C-8C01-40DA93A51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4139D4-60CD-4259-9019-14C3CAEA816E}" type="datetime1">
              <a:rPr lang="en-US" altLang="en-US"/>
              <a:pPr>
                <a:defRPr/>
              </a:pPr>
              <a:t>3/17/2020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A53AA-65FF-4789-8202-DFA658CA5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BB7B0-1524-44F8-9147-3C6DD8EB6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3ECCCC-2801-44A8-A6A6-BFF0C8FCA4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C7B9ED0-0E6C-477E-BE39-069DB8E659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Narrow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6264EE2-5282-4AC5-8798-AFDBC4164C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961F1BC-EEEF-4BCC-BF6C-31E5FB8989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DD08E3A-DD20-4135-9F73-D9F963ABBD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0DCFCEC9-15D4-47CD-B799-52EA538397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Narrow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49799DC-3722-4449-BA90-448C596A7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83525EAF-6CB9-44DD-A75C-48BCD5E91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ＭＳ Ｐゴシック" pitchFamily="96" charset="-128"/>
        <a:cs typeface="ＭＳ Ｐゴシック" pitchFamily="9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ＭＳ Ｐゴシック" pitchFamily="96" charset="-128"/>
        <a:cs typeface="ＭＳ Ｐゴシック" pitchFamily="9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ＭＳ Ｐゴシック" pitchFamily="96" charset="-128"/>
        <a:cs typeface="ＭＳ Ｐゴシック" pitchFamily="9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/>
        <a:ea typeface="ＭＳ Ｐゴシック" pitchFamily="96" charset="-128"/>
        <a:cs typeface="ＭＳ Ｐゴシック" pitchFamily="9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438DAB9A-1764-46EA-A573-6D3BBCBAD6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D7AAC-FC32-4F51-9199-3EEA3D218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161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B57-0F73-4880-9C43-808774E4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7EE6-1B12-4976-BED4-C33A913A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432F-EEF9-40EC-AE6F-4E37D4E6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89F8C-98A1-4925-91E9-327BA41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04D0-3AB8-426B-B2A2-A5165C61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4D30-4F27-4100-80FA-2A75E79EAE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4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564E-0537-4722-9730-D68AB421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E6DC-D93E-4BDA-B502-30C4AECBF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119B0-0169-42BD-989F-8F2ED3724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E888C-9064-4900-BF19-78A3610E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9882B-BDF8-4C2A-83FD-8BAB32C6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424F0-B606-42A5-9DD5-9FC30E2E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634F-A77E-43CD-B2B1-3D4B24BB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296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90EC-9B3C-48C9-9402-C2DF1F4A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FBB62-37C5-4826-8ECF-D75928C8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72066-420E-44A1-A982-DE510EDC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844CD-4B0F-465F-9327-A06B878AA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CF4784-5B40-46B0-9624-3384A12F2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00A1E-AE50-4B5E-B4EF-C77459B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0DE0B-79D4-451E-A0A9-30A9BF4E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CBEEE-A5EA-4207-9951-1E04F130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406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674F-019A-442A-B247-9940CF5E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2CAA4-0AFB-4FA3-A30F-2310ACBC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E7238-C71D-4C63-B3BD-D05D6303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EF77A-54FF-45A1-9F35-A4E554DD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7AAC-FC32-4F51-9199-3EEA3D218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19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B05D4-E7CA-4FFC-A7D4-07AFAB6F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A63B5-1AC9-466C-94EB-5FB3AB27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DDA56-7278-442D-9BB7-15D42DBB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416-FEB9-41A1-9D63-6765781C86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0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F85A-CC5B-46BD-87A6-270268FC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8C40-E889-4E44-8C07-38F862BB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4783D-BF6C-4E3F-A1C8-1BAF73D89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B4DB9-678A-4E61-9274-7DB7D9E6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735D2-0F3F-42A0-8373-B2F6E561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73D12-292E-4E70-9CA3-F4DABD4D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123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1840-7D4C-4C62-98B7-424C0374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B75D4-FE6D-43D8-89CC-692042A36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ADE14-C9C8-4FCC-B823-E29A38BA5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0015-0477-4ABB-9B65-FE2626D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8B3A9-12CB-4002-8C8F-3F9370DE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AF24A-79FD-4898-B55D-4B57650B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919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8652-A8ED-4EF5-BAD2-69D3E3D8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03A05-219E-4504-B9CF-E638AD27E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85E3-C74C-4BB4-920E-0D6C7E4E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8F986-F38E-4257-9FA1-7BB8A0C7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48B1D-64AC-403B-9C1B-482891A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018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615A4-5D26-4A08-94E4-D7C9947F4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5062A-45EA-4C65-9482-D818A49A0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E9C13-0624-4953-8A4D-BFF452A1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8A26-96CF-4B11-887B-112811D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68E1-960F-4119-A3A1-6B14C086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565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DA3F6911-D7B8-4FE3-AD6F-B1E02F5AAD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84416-FEB9-41A1-9D63-6765781C8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515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9FF2-9A9D-4E90-915A-AA7CDB5CB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668A6-A38A-479B-A67A-390C9FF6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FC0A-8026-447C-B661-B3D5124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36A35-87DD-4DEA-9CBF-953D965E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2C875-2D76-4D57-ABBE-D66C26E8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2F39-F0FC-42BE-B424-2584411F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DE130-4014-4768-A480-593F96036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63AD-EE38-406D-A36D-6FC3366A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A74-F3B8-450E-9D58-BF430D98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B6B80-2571-4649-899B-D060FB49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C867-44DA-402D-9BEC-FD28CFB3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ED04B-687D-43AF-A9AA-8E0EA21C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982D6-8740-4D2F-9BCB-DFA2DED1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3A4F-3CDF-40C7-95ED-97FB273E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5694C-A1AB-456E-9070-56EED14F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5246-F5CC-4C44-BA27-AB707B61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CAE3-C9CB-4FAF-A27A-E37F226FE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D30A9-F0AE-437E-B25A-32D96248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D12D3-C908-4C32-9AD9-7E08C81E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A79DE-3640-47EF-AEA8-8662A473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E7272-3D35-4101-8201-394F172A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6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1443-6801-42EB-AB4A-D7CBE2DC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D5413-4C0E-4B3B-B077-7D5140C5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0A593-AE84-4193-8B06-88EDC8B8F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1AAFB-7459-4E37-B02A-28C56F55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4BC70-ECDE-4B39-A52D-03E365E0B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F55E0-F89A-4EBA-81DD-8E223028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A60DD-2814-477D-988C-F78D79EC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95C80-754B-470A-AA05-A9FBB954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7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3CFF-4E27-4530-85E0-A9A9E199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1185D-21FB-411C-A9B0-07159739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A7C96-2446-48D2-957C-7981AB4F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F52F1-FEB1-4CF4-8815-610B6458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1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791EB-5D81-4A7A-8E01-82910FE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96066-533A-4479-8928-5DE4DFE2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4F15A-9232-4637-911E-A76711F0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3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FE88-898F-4C2A-B0A3-934F4615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0916-9959-4EEE-B3FA-9365832F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10CD3-1B21-4B13-A742-4AC046550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E458-09C9-4963-A504-DA59B3BB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7B025-DD0D-42F0-926A-A3801E2F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D63A3-8A12-4DDE-B56C-6854CB53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6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80A-1D7C-4B4A-84CF-F1732A0F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74C9F-27DF-4B83-AE78-F2377B15A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97196-576B-487E-9BFB-5AC37D8E8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55500-3C8E-4061-AB01-D01FA8A4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054D8-47DA-43B3-8F31-CB66C13F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25D5E-2910-4199-AE45-6E162BE5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8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7495-75EE-4DF1-A20F-10E11FBA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2B2F2-5044-4041-B736-F76B0723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EC45-12F7-47C7-BCAE-6CD25D8C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DC43-6173-4BC3-B824-BA75A859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70BB-34F1-409F-B0FA-C506AB7A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1138EC2-1586-4C74-B83E-E938713D75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B4D30-4F27-4100-80FA-2A75E79EA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985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B2FC4-C8A2-4AA1-868E-BB409D71D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A09B6-51E4-4CA2-9B52-BA660E40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4EADB-ED1C-4A71-940D-6D2648AB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118A-F7D1-41E4-BF5A-F62A4E1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C90ED-EDF4-462D-A4DD-B2D4238C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02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8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9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12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0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8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80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054DF30-0452-4113-A757-E9F0C8341D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14D94-EA6D-4964-92BE-3D7D358FD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9273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15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2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6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3715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1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77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203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9F81-772C-4D9C-A628-A06FD1D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4268-AE9C-43E4-9AF5-5446955F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3EEC-2879-42DC-B3D3-1CB808E2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DC23-A0D1-400C-871C-73DB6C94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EFD0-71D3-457E-9254-44CCCED0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D94-EA6D-4964-92BE-3D7D358FD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25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0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8239BF8-7B4C-4EC8-ABB5-6D5D69D0E4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64EC-2E7B-4E69-9AB3-679116107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448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1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1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4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75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59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78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83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41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17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10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371600"/>
            <a:ext cx="3048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371600"/>
            <a:ext cx="3048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903045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44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0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041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7130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371600"/>
            <a:ext cx="3048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371600"/>
            <a:ext cx="3048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4679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726E-D25A-4E8D-AC12-E9612E41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D9B26-94CE-493D-9F95-7171C4A17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B7D1-F9ED-4AA6-B158-F42A9F3D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1D2B8-4301-4716-8967-16E7F2BC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E655-DFB3-4D1F-A5B3-D235A665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64EC-2E7B-4E69-9AB3-679116107C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6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9F81-772C-4D9C-A628-A06FD1D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4268-AE9C-43E4-9AF5-5446955F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3EEC-2879-42DC-B3D3-1CB808E2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DC23-A0D1-400C-871C-73DB6C94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EFD0-71D3-457E-9254-44CCCED0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4D94-EA6D-4964-92BE-3D7D358FD7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 descr="&#10;SBA_bg.jpg                                                     000C8D08Macintosh HD                   C4E0376D:">
            <a:extLst>
              <a:ext uri="{FF2B5EF4-FFF2-40B4-BE49-F238E27FC236}">
                <a16:creationId xmlns:a16="http://schemas.microsoft.com/office/drawing/2014/main" id="{03F2B586-FCB5-405D-98E3-69D7B948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7">
            <a:extLst>
              <a:ext uri="{FF2B5EF4-FFF2-40B4-BE49-F238E27FC236}">
                <a16:creationId xmlns:a16="http://schemas.microsoft.com/office/drawing/2014/main" id="{F15F87D5-265C-446E-906B-71D9CC4A5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BA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Arial Narrow" pitchFamily="34" charset="0"/>
            </a:endParaRP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1D5884FE-BE7D-428F-B09B-B8D866D9C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0BA20"/>
              </a:solidFill>
              <a:latin typeface="Arial Narrow" pitchFamily="34" charset="0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50B28F48-728E-485D-8EAB-B0971B660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0500"/>
            <a:ext cx="8305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ECC58143-73F8-421D-AC80-FAE3D52E7E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4600"/>
            <a:ext cx="533400" cy="533400"/>
          </a:xfrm>
          <a:prstGeom prst="rect">
            <a:avLst/>
          </a:prstGeom>
          <a:solidFill>
            <a:srgbClr val="72717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5B487535-6771-4C89-94E6-86335C6778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39">
            <a:extLst>
              <a:ext uri="{FF2B5EF4-FFF2-40B4-BE49-F238E27FC236}">
                <a16:creationId xmlns:a16="http://schemas.microsoft.com/office/drawing/2014/main" id="{59533BB0-3613-446E-8D5C-2D4F668D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176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45555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0BA2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Narrow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Narrow" pitchFamily="34" charset="0"/>
          <a:ea typeface="ＭＳ Ｐゴシック" pitchFamily="96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Narrow" pitchFamily="34" charset="0"/>
          <a:ea typeface="ＭＳ Ｐゴシック" pitchFamily="96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Narrow" pitchFamily="34" charset="0"/>
          <a:ea typeface="ＭＳ Ｐゴシック" pitchFamily="96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Narrow" pitchFamily="34" charset="0"/>
          <a:ea typeface="ＭＳ Ｐゴシック" pitchFamily="96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pitchFamily="96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35000"/>
        </a:spcAft>
        <a:buClr>
          <a:srgbClr val="2BAFD0"/>
        </a:buClr>
        <a:buFont typeface="Wingdings" panose="05000000000000000000" pitchFamily="2" charset="2"/>
        <a:buChar char="§"/>
        <a:defRPr sz="2800">
          <a:solidFill>
            <a:srgbClr val="166276"/>
          </a:solidFill>
          <a:latin typeface="Arial Narrow"/>
          <a:ea typeface="+mn-ea"/>
          <a:cs typeface="ＭＳ Ｐゴシック"/>
        </a:defRPr>
      </a:lvl1pPr>
      <a:lvl2pPr marL="627063" indent="-169863" algn="l" rtl="0" eaLnBrk="0" fontAlgn="base" hangingPunct="0">
        <a:spcBef>
          <a:spcPct val="20000"/>
        </a:spcBef>
        <a:spcAft>
          <a:spcPct val="35000"/>
        </a:spcAft>
        <a:buClr>
          <a:srgbClr val="2BAFD0"/>
        </a:buClr>
        <a:buFont typeface="Wingdings" panose="05000000000000000000" pitchFamily="2" charset="2"/>
        <a:buChar char="§"/>
        <a:defRPr sz="2000">
          <a:solidFill>
            <a:srgbClr val="727176"/>
          </a:solidFill>
          <a:latin typeface="Arial Narrow"/>
          <a:ea typeface="+mn-ea"/>
          <a:cs typeface="ＭＳ Ｐゴシック"/>
        </a:defRPr>
      </a:lvl2pPr>
      <a:lvl3pPr marL="1025525" indent="-169863" algn="l" rtl="0" eaLnBrk="0" fontAlgn="base" hangingPunct="0">
        <a:spcBef>
          <a:spcPct val="20000"/>
        </a:spcBef>
        <a:spcAft>
          <a:spcPct val="35000"/>
        </a:spcAft>
        <a:buClr>
          <a:srgbClr val="2BAFD0"/>
        </a:buClr>
        <a:buFont typeface="Wingdings" panose="05000000000000000000" pitchFamily="2" charset="2"/>
        <a:buChar char="§"/>
        <a:defRPr sz="2400">
          <a:solidFill>
            <a:srgbClr val="2BAFD0"/>
          </a:solidFill>
          <a:latin typeface="Arial Narrow"/>
          <a:ea typeface="+mn-ea"/>
          <a:cs typeface="ＭＳ Ｐゴシック"/>
        </a:defRPr>
      </a:lvl3pPr>
      <a:lvl4pPr marL="1316038" indent="-176213" algn="l" rtl="0" eaLnBrk="0" fontAlgn="base" hangingPunct="0">
        <a:spcBef>
          <a:spcPct val="20000"/>
        </a:spcBef>
        <a:spcAft>
          <a:spcPct val="35000"/>
        </a:spcAft>
        <a:buClr>
          <a:srgbClr val="2BAFD0"/>
        </a:buClr>
        <a:buFont typeface="Wingdings" panose="05000000000000000000" pitchFamily="2" charset="2"/>
        <a:buChar char="§"/>
        <a:defRPr sz="1600">
          <a:solidFill>
            <a:srgbClr val="176276"/>
          </a:solidFill>
          <a:latin typeface="Arial Narrow"/>
          <a:ea typeface="+mn-ea"/>
          <a:cs typeface="ＭＳ Ｐゴシック"/>
        </a:defRPr>
      </a:lvl4pPr>
      <a:lvl5pPr marL="1654175" indent="-111125" algn="l" rtl="0" eaLnBrk="0" fontAlgn="base" hangingPunct="0">
        <a:spcBef>
          <a:spcPct val="20000"/>
        </a:spcBef>
        <a:spcAft>
          <a:spcPct val="35000"/>
        </a:spcAft>
        <a:buClr>
          <a:srgbClr val="2BAFD0"/>
        </a:buClr>
        <a:buFont typeface="Wingdings" panose="05000000000000000000" pitchFamily="2" charset="2"/>
        <a:buChar char="§"/>
        <a:defRPr sz="1600">
          <a:solidFill>
            <a:srgbClr val="747474"/>
          </a:solidFill>
          <a:latin typeface="Arial Narrow"/>
          <a:ea typeface="+mn-ea"/>
          <a:cs typeface="ＭＳ Ｐゴシック"/>
        </a:defRPr>
      </a:lvl5pPr>
      <a:lvl6pPr marL="2111375" indent="-111125" algn="l" rtl="0" fontAlgn="base">
        <a:spcBef>
          <a:spcPct val="20000"/>
        </a:spcBef>
        <a:spcAft>
          <a:spcPct val="35000"/>
        </a:spcAft>
        <a:buClr>
          <a:srgbClr val="2BAFD0"/>
        </a:buClr>
        <a:buFont typeface="Wingdings" pitchFamily="2" charset="2"/>
        <a:buChar char="§"/>
        <a:defRPr sz="1600">
          <a:solidFill>
            <a:srgbClr val="747474"/>
          </a:solidFill>
          <a:latin typeface="+mn-lt"/>
          <a:ea typeface="+mn-ea"/>
        </a:defRPr>
      </a:lvl6pPr>
      <a:lvl7pPr marL="2568575" indent="-111125" algn="l" rtl="0" fontAlgn="base">
        <a:spcBef>
          <a:spcPct val="20000"/>
        </a:spcBef>
        <a:spcAft>
          <a:spcPct val="35000"/>
        </a:spcAft>
        <a:buClr>
          <a:srgbClr val="2BAFD0"/>
        </a:buClr>
        <a:buFont typeface="Wingdings" pitchFamily="2" charset="2"/>
        <a:buChar char="§"/>
        <a:defRPr sz="1600">
          <a:solidFill>
            <a:srgbClr val="747474"/>
          </a:solidFill>
          <a:latin typeface="+mn-lt"/>
          <a:ea typeface="+mn-ea"/>
        </a:defRPr>
      </a:lvl7pPr>
      <a:lvl8pPr marL="3025775" indent="-111125" algn="l" rtl="0" fontAlgn="base">
        <a:spcBef>
          <a:spcPct val="20000"/>
        </a:spcBef>
        <a:spcAft>
          <a:spcPct val="35000"/>
        </a:spcAft>
        <a:buClr>
          <a:srgbClr val="2BAFD0"/>
        </a:buClr>
        <a:buFont typeface="Wingdings" pitchFamily="2" charset="2"/>
        <a:buChar char="§"/>
        <a:defRPr sz="1600">
          <a:solidFill>
            <a:srgbClr val="747474"/>
          </a:solidFill>
          <a:latin typeface="+mn-lt"/>
          <a:ea typeface="+mn-ea"/>
        </a:defRPr>
      </a:lvl8pPr>
      <a:lvl9pPr marL="3482975" indent="-111125" algn="l" rtl="0" fontAlgn="base">
        <a:spcBef>
          <a:spcPct val="20000"/>
        </a:spcBef>
        <a:spcAft>
          <a:spcPct val="35000"/>
        </a:spcAft>
        <a:buClr>
          <a:srgbClr val="2BAFD0"/>
        </a:buClr>
        <a:buFont typeface="Wingdings" pitchFamily="2" charset="2"/>
        <a:buChar char="§"/>
        <a:defRPr sz="1600">
          <a:solidFill>
            <a:srgbClr val="74747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BFF46-1A16-4FE8-806F-6B5E8119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74F2B-5D02-4FB4-8164-1EAEC6DE9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BDCC4-03FE-418C-A1A0-34F041CA5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C403-E906-43D7-975F-69F67B30EB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87864-5D37-407A-B7C2-528EDDAA8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7230-5B2C-4B2C-AE4C-FB333428E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7535-6771-4C89-94E6-86335C6778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1ADF4-0932-4B75-9AB7-E3FBA949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B55E-FC6B-48A8-B42E-9F54932C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6894-D458-4CE4-8EF0-C56E03AB9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2719-BA03-4315-84EF-608B88E5995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90D0-D82F-4BF9-ACAF-8F150047A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A823-47F4-4C83-BAF5-042242C51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16F5-A7D9-48D2-842A-0EA191E4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6" r:id="rId17"/>
  </p:sldLayoutIdLst>
  <p:hf hd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Office of Disaster Assistance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</p:sldLayoutIdLst>
  <p:hf hd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loan.sba.gov/el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607B814-B978-AF44-8392-493048142B3E}"/>
              </a:ext>
            </a:extLst>
          </p:cNvPr>
          <p:cNvSpPr txBox="1">
            <a:spLocks/>
          </p:cNvSpPr>
          <p:nvPr/>
        </p:nvSpPr>
        <p:spPr>
          <a:xfrm>
            <a:off x="5165901" y="4535857"/>
            <a:ext cx="3674248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3CB0E-3643-4085-8FD0-9E5CE8FC0218}"/>
              </a:ext>
            </a:extLst>
          </p:cNvPr>
          <p:cNvSpPr/>
          <p:nvPr/>
        </p:nvSpPr>
        <p:spPr>
          <a:xfrm>
            <a:off x="716905" y="304800"/>
            <a:ext cx="7710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SBA To Provide Economic Injury Disaster Loans</a:t>
            </a:r>
          </a:p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For </a:t>
            </a:r>
            <a:r>
              <a: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Coronavirus Related Economic Disruptions</a:t>
            </a: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7B7C-EC9A-4F35-8D4C-0B9E2B0B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Select State /County / Disaster Declaration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762DB-D6F3-4D0E-80D0-BF61F0DB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7A6A16-8EA9-4984-8429-8A7E8084FB54}"/>
              </a:ext>
            </a:extLst>
          </p:cNvPr>
          <p:cNvGrpSpPr/>
          <p:nvPr/>
        </p:nvGrpSpPr>
        <p:grpSpPr>
          <a:xfrm>
            <a:off x="304800" y="1600200"/>
            <a:ext cx="8382000" cy="4428836"/>
            <a:chOff x="1235404" y="2389332"/>
            <a:chExt cx="7279946" cy="28316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CBC553-6060-42E1-A0E9-3D8AF16E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5404" y="2389332"/>
              <a:ext cx="3836327" cy="16963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E0673B-F444-4B5E-932B-5E23D17C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9196" y="3593863"/>
              <a:ext cx="3469784" cy="16270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D72AD4-5AED-4559-B25E-1D99DD4EF883}"/>
                </a:ext>
              </a:extLst>
            </p:cNvPr>
            <p:cNvSpPr txBox="1"/>
            <p:nvPr/>
          </p:nvSpPr>
          <p:spPr>
            <a:xfrm>
              <a:off x="2029580" y="4666953"/>
              <a:ext cx="2596723" cy="55399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Select the disaster declaration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45E62-53F6-4584-B83F-BC69254F1C84}"/>
                </a:ext>
              </a:extLst>
            </p:cNvPr>
            <p:cNvSpPr txBox="1"/>
            <p:nvPr/>
          </p:nvSpPr>
          <p:spPr>
            <a:xfrm>
              <a:off x="5333557" y="2501752"/>
              <a:ext cx="3181793" cy="7848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Use the drop-down box and select the State and County where the loss has happened 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5C624D-1B78-4806-9925-59F7AC806833}"/>
              </a:ext>
            </a:extLst>
          </p:cNvPr>
          <p:cNvSpPr/>
          <p:nvPr/>
        </p:nvSpPr>
        <p:spPr>
          <a:xfrm rot="10800000">
            <a:off x="4721878" y="2286000"/>
            <a:ext cx="301462" cy="2890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5E47DE4-E451-4E40-8183-1BC984960797}"/>
              </a:ext>
            </a:extLst>
          </p:cNvPr>
          <p:cNvSpPr/>
          <p:nvPr/>
        </p:nvSpPr>
        <p:spPr>
          <a:xfrm>
            <a:off x="4209021" y="5410200"/>
            <a:ext cx="512857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Complete Certifications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1309" y="6168056"/>
            <a:ext cx="2162933" cy="346736"/>
          </a:xfrm>
        </p:spPr>
        <p:txBody>
          <a:bodyPr/>
          <a:lstStyle/>
          <a:p>
            <a:fld id="{B1AB44B9-F1EC-4F4B-88D4-413245C9CD3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996BB-6A10-4628-B77A-084D66B3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65536"/>
            <a:ext cx="4231630" cy="2761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0BAF2-E9DE-49A9-9E29-A5B6A4DF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10045"/>
            <a:ext cx="3409950" cy="3956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7CB9D-5A00-4408-B56C-A18B1FD69886}"/>
              </a:ext>
            </a:extLst>
          </p:cNvPr>
          <p:cNvSpPr txBox="1"/>
          <p:nvPr/>
        </p:nvSpPr>
        <p:spPr>
          <a:xfrm>
            <a:off x="1349448" y="4715407"/>
            <a:ext cx="3336618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Read and Electronically Agree to the Certification of Truthful Information and the Executive Orders Document.</a:t>
            </a:r>
          </a:p>
        </p:txBody>
      </p:sp>
    </p:spTree>
    <p:extLst>
      <p:ext uri="{BB962C8B-B14F-4D97-AF65-F5344CB8AC3E}">
        <p14:creationId xmlns:p14="http://schemas.microsoft.com/office/powerpoint/2010/main" val="133678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0064-27E6-4EF3-AF49-0DA3B09E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Start Application – Form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1926-9007-4DBB-BE00-2BE52EFA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1D530-745D-4325-9657-A8ED1FF2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8" y="1143000"/>
            <a:ext cx="4463892" cy="5173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3F6372-0530-4497-9C44-BEAE7ED667C2}"/>
              </a:ext>
            </a:extLst>
          </p:cNvPr>
          <p:cNvSpPr txBox="1"/>
          <p:nvPr/>
        </p:nvSpPr>
        <p:spPr>
          <a:xfrm>
            <a:off x="5562600" y="2117725"/>
            <a:ext cx="2189954" cy="30931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This business type for this example is an LLC.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This page provides information on all the filing requirements necessary to have a successfully completed application.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To begin depress START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8672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CAA5-7DC9-43D5-B3BA-D533A313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 5 – Page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533B6-7836-4431-B2BC-DA887330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EF94F1-A12D-4F6F-929E-4447D49F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329" y="1149480"/>
            <a:ext cx="4796031" cy="5227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780D0-060B-472B-A72F-987A8F06F36C}"/>
              </a:ext>
            </a:extLst>
          </p:cNvPr>
          <p:cNvSpPr txBox="1"/>
          <p:nvPr/>
        </p:nvSpPr>
        <p:spPr>
          <a:xfrm>
            <a:off x="1221389" y="2353306"/>
            <a:ext cx="2006268" cy="21698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Fill in the information on this page as necessary, items with a red </a:t>
            </a:r>
            <a:r>
              <a:rPr lang="en-US" sz="1500" dirty="0">
                <a:solidFill>
                  <a:schemeClr val="bg1"/>
                </a:solidFill>
                <a:highlight>
                  <a:srgbClr val="CC3538"/>
                </a:highlight>
              </a:rPr>
              <a:t>*</a:t>
            </a:r>
            <a:r>
              <a:rPr lang="en-US" sz="1500" dirty="0">
                <a:solidFill>
                  <a:schemeClr val="bg1"/>
                </a:solidFill>
              </a:rPr>
              <a:t> are mandatory field and you will not be able to advance to NEXT until these sections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199585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62C8-2E00-41BC-ADE6-8844DC4C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 5 – Pages 2 and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F949-25E3-42A9-80BD-844C6457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E4DE5-44E0-44DE-9CC1-21590379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4" y="1816705"/>
            <a:ext cx="2295685" cy="3935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7FC18-1DED-4664-AF67-3626B4F78DAB}"/>
              </a:ext>
            </a:extLst>
          </p:cNvPr>
          <p:cNvSpPr txBox="1"/>
          <p:nvPr/>
        </p:nvSpPr>
        <p:spPr>
          <a:xfrm>
            <a:off x="352993" y="2165627"/>
            <a:ext cx="2246897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Page 2 of Form 5 allows the business owner to provide information about any Partners or Affiliate Businesses.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Note: If a business is a partnership all members must listed with the % of ownership until the combined entries equal 100%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D33E2B-1F02-4238-B753-EB20DF88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62" y="1816705"/>
            <a:ext cx="2599055" cy="24269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583FDD-8F65-4C5D-835F-50BC82A817DE}"/>
              </a:ext>
            </a:extLst>
          </p:cNvPr>
          <p:cNvSpPr txBox="1"/>
          <p:nvPr/>
        </p:nvSpPr>
        <p:spPr>
          <a:xfrm>
            <a:off x="7825210" y="1921669"/>
            <a:ext cx="965798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Page 3 is used for any relevant comments</a:t>
            </a:r>
          </a:p>
        </p:txBody>
      </p:sp>
    </p:spTree>
    <p:extLst>
      <p:ext uri="{BB962C8B-B14F-4D97-AF65-F5344CB8AC3E}">
        <p14:creationId xmlns:p14="http://schemas.microsoft.com/office/powerpoint/2010/main" val="274026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935E-2F86-492F-B992-5A615CB4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51FC4-6B8B-4F5B-89DF-282D2516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A86B0-0BEC-4733-9C2F-AE0DF58F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26" y="1219199"/>
            <a:ext cx="5614763" cy="4975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66507A-378E-4CD5-90C0-4AF0DFFCF7A1}"/>
              </a:ext>
            </a:extLst>
          </p:cNvPr>
          <p:cNvSpPr txBox="1"/>
          <p:nvPr/>
        </p:nvSpPr>
        <p:spPr>
          <a:xfrm>
            <a:off x="738250" y="2362200"/>
            <a:ext cx="1778431" cy="24006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Now that the application is complete, the filing requirements on this page must be submitted / uploaded to complete the process.</a:t>
            </a:r>
          </a:p>
        </p:txBody>
      </p:sp>
    </p:spTree>
    <p:extLst>
      <p:ext uri="{BB962C8B-B14F-4D97-AF65-F5344CB8AC3E}">
        <p14:creationId xmlns:p14="http://schemas.microsoft.com/office/powerpoint/2010/main" val="219113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0F3-726C-49AC-99F0-2C590DFF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Personal Financial Statement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098574-E1AE-4EC6-A95C-8EC79EA5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355" y="2374606"/>
            <a:ext cx="3157202" cy="21087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B27A5-CF2F-4E2C-9F3F-BE26D7CA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F0FFF-5A09-4E4E-8E06-DF00AC125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5" y="1644250"/>
            <a:ext cx="5601482" cy="707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F56ED-CD23-4EC4-926B-AAA25BC3C177}"/>
              </a:ext>
            </a:extLst>
          </p:cNvPr>
          <p:cNvSpPr txBox="1"/>
          <p:nvPr/>
        </p:nvSpPr>
        <p:spPr>
          <a:xfrm>
            <a:off x="220407" y="2360122"/>
            <a:ext cx="1396948" cy="40164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You can use this form to complete your personal financial statement or upload a financial statement you already have by scanning and uploading that document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C0BE1-7755-4261-B5A4-A5EE5EC1B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709" y="3472071"/>
            <a:ext cx="3063231" cy="21678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F57843-0D25-421D-96FA-3B2ABDBD4E98}"/>
              </a:ext>
            </a:extLst>
          </p:cNvPr>
          <p:cNvSpPr/>
          <p:nvPr/>
        </p:nvSpPr>
        <p:spPr>
          <a:xfrm>
            <a:off x="3195955" y="3224205"/>
            <a:ext cx="1127502" cy="2128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3C32F-00F0-4FD4-95AB-D5478A1FE971}"/>
              </a:ext>
            </a:extLst>
          </p:cNvPr>
          <p:cNvSpPr txBox="1"/>
          <p:nvPr/>
        </p:nvSpPr>
        <p:spPr>
          <a:xfrm>
            <a:off x="5264894" y="2493034"/>
            <a:ext cx="3063231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If you indicated you have real estate you must complete this form, supplying additional information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9DE483-1954-48FA-B738-503EC1B31F00}"/>
              </a:ext>
            </a:extLst>
          </p:cNvPr>
          <p:cNvCxnSpPr>
            <a:endCxn id="12" idx="3"/>
          </p:cNvCxnSpPr>
          <p:nvPr/>
        </p:nvCxnSpPr>
        <p:spPr>
          <a:xfrm flipH="1">
            <a:off x="4323457" y="3054135"/>
            <a:ext cx="1000211" cy="2764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86F5FF-B98E-4119-A8D5-818AC799B5BD}"/>
              </a:ext>
            </a:extLst>
          </p:cNvPr>
          <p:cNvCxnSpPr>
            <a:cxnSpLocks/>
          </p:cNvCxnSpPr>
          <p:nvPr/>
        </p:nvCxnSpPr>
        <p:spPr>
          <a:xfrm flipH="1">
            <a:off x="6551414" y="3468255"/>
            <a:ext cx="1" cy="2764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5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8B6A-D226-4DC5-98BB-97BC0DCD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Personal Assets / Debits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7DE06-D385-4208-95AC-6EF6C966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BD3D6-645C-4A94-831C-AD1329C5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5" y="1806630"/>
            <a:ext cx="3643370" cy="347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7ECC8-6CB1-4894-955C-D2C5F359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97" y="1806630"/>
            <a:ext cx="3308029" cy="3395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E47D0-DB8A-4859-A9E1-9E715A966D81}"/>
              </a:ext>
            </a:extLst>
          </p:cNvPr>
          <p:cNvSpPr txBox="1"/>
          <p:nvPr/>
        </p:nvSpPr>
        <p:spPr>
          <a:xfrm>
            <a:off x="127861" y="2031247"/>
            <a:ext cx="1046136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The applicant and any partner would need to provide information on assets and debits</a:t>
            </a:r>
          </a:p>
        </p:txBody>
      </p:sp>
    </p:spTree>
    <p:extLst>
      <p:ext uri="{BB962C8B-B14F-4D97-AF65-F5344CB8AC3E}">
        <p14:creationId xmlns:p14="http://schemas.microsoft.com/office/powerpoint/2010/main" val="179709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CAAA-8D04-4019-8318-DF4CC006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Schedule of Liabilities – SBA form 2202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FC96-B2F9-4AFB-BCC3-7F516CB1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FC221-CCEE-45D4-85EA-714C75E5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18" y="2088231"/>
            <a:ext cx="5694364" cy="60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3B0EF-0DAB-45E8-9299-A042DF8A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695535"/>
            <a:ext cx="5019234" cy="3703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E7F387-A52D-4D45-80B2-06072FA436C6}"/>
              </a:ext>
            </a:extLst>
          </p:cNvPr>
          <p:cNvSpPr/>
          <p:nvPr/>
        </p:nvSpPr>
        <p:spPr>
          <a:xfrm>
            <a:off x="2438400" y="1308019"/>
            <a:ext cx="4572000" cy="7848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Applicant would click on Schedule of Liabilities and either complete the SBA form or upload the applicant’s document</a:t>
            </a:r>
          </a:p>
        </p:txBody>
      </p:sp>
    </p:spTree>
    <p:extLst>
      <p:ext uri="{BB962C8B-B14F-4D97-AF65-F5344CB8AC3E}">
        <p14:creationId xmlns:p14="http://schemas.microsoft.com/office/powerpoint/2010/main" val="291578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C830-4F43-4670-A929-5AD04D6A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Uploaded 4506T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754F5-ADAD-46E1-9B37-3F65AED7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25CB7-8581-41A7-A152-66FE24FE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5" y="1826972"/>
            <a:ext cx="3692985" cy="297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A35E0-C822-4B7E-9765-EA65FB16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637" y="2674340"/>
            <a:ext cx="3777509" cy="2910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244481-84C2-4B26-B54E-3155CD818183}"/>
              </a:ext>
            </a:extLst>
          </p:cNvPr>
          <p:cNvSpPr txBox="1"/>
          <p:nvPr/>
        </p:nvSpPr>
        <p:spPr>
          <a:xfrm>
            <a:off x="7270499" y="1219200"/>
            <a:ext cx="1340101" cy="51706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The 4506T can be uploaded once the form is printed and signed.  You would need to save a copy on your desktop, once saved browse find the document and upload.</a:t>
            </a: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You could also opt to deliver offline</a:t>
            </a:r>
          </a:p>
        </p:txBody>
      </p:sp>
    </p:spTree>
    <p:extLst>
      <p:ext uri="{BB962C8B-B14F-4D97-AF65-F5344CB8AC3E}">
        <p14:creationId xmlns:p14="http://schemas.microsoft.com/office/powerpoint/2010/main" val="8707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1565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Disaster Loan Application Portal (DLAP)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25C2EE-65FE-4097-B5F1-316B96743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58" y="1371601"/>
            <a:ext cx="8180642" cy="4087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A00E-0B75-48AB-9897-C005FAAE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Electronically file 4506T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D64AB-0203-4841-990F-6F487287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2CECC-6D82-4DF8-A6FE-8A3E4C6C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74" y="2546415"/>
            <a:ext cx="3877924" cy="3093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C8D75-703B-40EA-81EB-C08C09A7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06673"/>
            <a:ext cx="4041998" cy="6538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334760-58FD-410C-A885-0B0E64F0AB65}"/>
              </a:ext>
            </a:extLst>
          </p:cNvPr>
          <p:cNvSpPr/>
          <p:nvPr/>
        </p:nvSpPr>
        <p:spPr>
          <a:xfrm>
            <a:off x="2438400" y="1127518"/>
            <a:ext cx="4643515" cy="3231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1500" b="1" dirty="0">
                <a:solidFill>
                  <a:schemeClr val="bg1"/>
                </a:solidFill>
              </a:rPr>
              <a:t>Each Applicant and Partner must submit a 4506T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1501F-0A0A-4641-830D-381CDB22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942" y="2133600"/>
            <a:ext cx="4194496" cy="35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2852-FB21-4650-810F-A71FF477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4506T Uploaded Successful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8130-26C5-4FA5-BB05-4B1A549F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61494F-864D-495A-ABA7-E64F41E8B6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EC195-0C2C-4479-BD59-E1433AD1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4081"/>
            <a:ext cx="3831221" cy="28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C06C9-FAB8-4357-8819-BCB00476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91" y="2958859"/>
            <a:ext cx="4647038" cy="767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C582E-02CB-4D5E-9EC8-012F2F2E969C}"/>
              </a:ext>
            </a:extLst>
          </p:cNvPr>
          <p:cNvSpPr txBox="1"/>
          <p:nvPr/>
        </p:nvSpPr>
        <p:spPr>
          <a:xfrm>
            <a:off x="4765729" y="4077024"/>
            <a:ext cx="3649851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Once the 4506 T is uploaded you will receive a message back indicating the transmittal was successful.  Make sure all fields are complete.  All partners must submit this form for their individual and business taxes.</a:t>
            </a:r>
          </a:p>
        </p:txBody>
      </p:sp>
    </p:spTree>
    <p:extLst>
      <p:ext uri="{BB962C8B-B14F-4D97-AF65-F5344CB8AC3E}">
        <p14:creationId xmlns:p14="http://schemas.microsoft.com/office/powerpoint/2010/main" val="15735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9429-D39A-4C1E-83C0-467F24CF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Tax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D1B74-5BEB-4282-9E2F-0605F705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5420405"/>
            <a:ext cx="2057400" cy="273844"/>
          </a:xfrm>
        </p:spPr>
        <p:txBody>
          <a:bodyPr/>
          <a:lstStyle/>
          <a:p>
            <a:fld id="{B1AB44B9-F1EC-4F4B-88D4-413245C9CD3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56CC7-8E77-43A0-8663-0A2035793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28" y="1609188"/>
            <a:ext cx="5722943" cy="671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2188D-5467-4EA5-80BF-7EC3E4A7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5" y="2355082"/>
            <a:ext cx="5177513" cy="3664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B5BBCF-DACF-40CC-9761-54A3A5F51035}"/>
              </a:ext>
            </a:extLst>
          </p:cNvPr>
          <p:cNvSpPr txBox="1"/>
          <p:nvPr/>
        </p:nvSpPr>
        <p:spPr>
          <a:xfrm>
            <a:off x="2474240" y="980903"/>
            <a:ext cx="3986213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To complete your application you must upload your most recent tax returns.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B294B-9E49-4197-B454-99E9DE575B50}"/>
              </a:ext>
            </a:extLst>
          </p:cNvPr>
          <p:cNvSpPr txBox="1"/>
          <p:nvPr/>
        </p:nvSpPr>
        <p:spPr>
          <a:xfrm>
            <a:off x="6248400" y="3178755"/>
            <a:ext cx="2057400" cy="1708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Taxes would be scanned and saved on the desktop.  You would browse your desktop and then upload the tax returns.</a:t>
            </a:r>
          </a:p>
        </p:txBody>
      </p:sp>
    </p:spTree>
    <p:extLst>
      <p:ext uri="{BB962C8B-B14F-4D97-AF65-F5344CB8AC3E}">
        <p14:creationId xmlns:p14="http://schemas.microsoft.com/office/powerpoint/2010/main" val="215714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3628-23BF-4CF7-9B15-253351AA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Certificate as to Truthful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4A755-1B65-4EAB-9493-184D7BE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4B634-D768-4375-89D8-76579E32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86" y="1066800"/>
            <a:ext cx="5608627" cy="543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95C7F-9F46-435F-9D59-292494B3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09089"/>
            <a:ext cx="7031387" cy="42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0D5D-F959-4906-90BA-AA457B01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Filing Requirements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66C0-2D39-4172-B463-58D8BF17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BB94E-DA66-4D99-A8CC-E4D307C9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74" y="2015198"/>
            <a:ext cx="3925545" cy="362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2387C-6C5C-4989-9B57-3AB4A471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7" y="2015198"/>
            <a:ext cx="4093291" cy="3624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759AFB-1A26-4FCF-AD97-4108514BF161}"/>
              </a:ext>
            </a:extLst>
          </p:cNvPr>
          <p:cNvSpPr txBox="1"/>
          <p:nvPr/>
        </p:nvSpPr>
        <p:spPr>
          <a:xfrm>
            <a:off x="442913" y="1183789"/>
            <a:ext cx="851535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You can see that all filing requirements no longer say “start” what shows now is all filing requirements have been updated and  the application is  ready to submit </a:t>
            </a:r>
          </a:p>
        </p:txBody>
      </p:sp>
    </p:spTree>
    <p:extLst>
      <p:ext uri="{BB962C8B-B14F-4D97-AF65-F5344CB8AC3E}">
        <p14:creationId xmlns:p14="http://schemas.microsoft.com/office/powerpoint/2010/main" val="26344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0439-B155-4FE0-AC44-1E05A605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Successfully Submitted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AF9666-A31E-4F8A-84DC-E5ADCEA6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58" y="2212667"/>
            <a:ext cx="4559860" cy="24326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55F1-7F1B-4F50-98B6-2F83A017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701F93-CF02-47E9-97F0-9D22961F74E0}"/>
              </a:ext>
            </a:extLst>
          </p:cNvPr>
          <p:cNvSpPr/>
          <p:nvPr/>
        </p:nvSpPr>
        <p:spPr>
          <a:xfrm>
            <a:off x="4264819" y="2212667"/>
            <a:ext cx="614363" cy="4491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D5B1F-A6FA-48C3-AF54-F4B67670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617" y="3407805"/>
            <a:ext cx="3906293" cy="1210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0D4F3C-ADF0-41BB-8AEA-79EEB59416A9}"/>
              </a:ext>
            </a:extLst>
          </p:cNvPr>
          <p:cNvSpPr txBox="1"/>
          <p:nvPr/>
        </p:nvSpPr>
        <p:spPr>
          <a:xfrm>
            <a:off x="5102368" y="2180029"/>
            <a:ext cx="3800475" cy="12464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Once the application is successfully submitted you will get this page.  In the right hand corner a message indicator will appear.   The message confirms submittal of the application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F477ED-5D38-42C0-B32E-7C8D9C95ADDE}"/>
              </a:ext>
            </a:extLst>
          </p:cNvPr>
          <p:cNvCxnSpPr/>
          <p:nvPr/>
        </p:nvCxnSpPr>
        <p:spPr>
          <a:xfrm>
            <a:off x="6796510" y="3046088"/>
            <a:ext cx="0" cy="345730"/>
          </a:xfrm>
          <a:prstGeom prst="straightConnector1">
            <a:avLst/>
          </a:prstGeom>
          <a:ln w="28575">
            <a:solidFill>
              <a:srgbClr val="CC35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A1FAB-2F07-4939-B451-C30A53D66545}"/>
              </a:ext>
            </a:extLst>
          </p:cNvPr>
          <p:cNvCxnSpPr>
            <a:cxnSpLocks/>
          </p:cNvCxnSpPr>
          <p:nvPr/>
        </p:nvCxnSpPr>
        <p:spPr>
          <a:xfrm flipH="1">
            <a:off x="4833734" y="2438583"/>
            <a:ext cx="328196" cy="0"/>
          </a:xfrm>
          <a:prstGeom prst="straightConnector1">
            <a:avLst/>
          </a:prstGeom>
          <a:ln w="28575">
            <a:solidFill>
              <a:srgbClr val="CC35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14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B02C-7762-408C-AD71-7C7B6C6A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Returning to Complete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4079F-D516-47B5-8B6C-2B7F2FA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17912-087C-4F7B-8DEC-AA5AEEE2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1" y="1284239"/>
            <a:ext cx="4184788" cy="227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4ED28-9A9B-4DAA-A183-391B54D2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74" y="2782002"/>
            <a:ext cx="4040472" cy="2857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3CB13E-8118-4F23-87FB-AC3CC9CD0819}"/>
              </a:ext>
            </a:extLst>
          </p:cNvPr>
          <p:cNvSpPr txBox="1"/>
          <p:nvPr/>
        </p:nvSpPr>
        <p:spPr>
          <a:xfrm>
            <a:off x="740323" y="4118917"/>
            <a:ext cx="3626603" cy="7848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Input your user-name and password to complete a started application, once in click on “Continue”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3855BE-B979-4370-AF9D-4A04C9967418}"/>
              </a:ext>
            </a:extLst>
          </p:cNvPr>
          <p:cNvSpPr/>
          <p:nvPr/>
        </p:nvSpPr>
        <p:spPr>
          <a:xfrm>
            <a:off x="8201025" y="3643313"/>
            <a:ext cx="615721" cy="428625"/>
          </a:xfrm>
          <a:prstGeom prst="ellipse">
            <a:avLst/>
          </a:prstGeom>
          <a:noFill/>
          <a:ln w="28575">
            <a:solidFill>
              <a:srgbClr val="CC3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5CE2CC-241E-4D22-8CEE-2AD3A638D65B}"/>
              </a:ext>
            </a:extLst>
          </p:cNvPr>
          <p:cNvCxnSpPr>
            <a:cxnSpLocks/>
          </p:cNvCxnSpPr>
          <p:nvPr/>
        </p:nvCxnSpPr>
        <p:spPr>
          <a:xfrm flipV="1">
            <a:off x="4366926" y="3857625"/>
            <a:ext cx="3710274" cy="57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00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6FC-73D2-4951-B6B2-67B5B447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Business 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ED6FE-E4B5-4810-A8F1-07044632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643CA0-E867-490D-A107-BFE363C9B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542" y="1028618"/>
            <a:ext cx="6422589" cy="4914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C61A7-6A29-48BC-BF1B-44992077CC3B}"/>
              </a:ext>
            </a:extLst>
          </p:cNvPr>
          <p:cNvSpPr txBox="1"/>
          <p:nvPr/>
        </p:nvSpPr>
        <p:spPr>
          <a:xfrm>
            <a:off x="290090" y="2248406"/>
            <a:ext cx="2058452" cy="7155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A Sole-Proprietor will use “Sole-Proprietor” and “Economic Injury (</a:t>
            </a:r>
            <a:r>
              <a:rPr lang="en-US" sz="1350" dirty="0" err="1">
                <a:solidFill>
                  <a:srgbClr val="FFFFFF"/>
                </a:solidFill>
                <a:latin typeface="Calibri"/>
                <a:ea typeface="+mn-ea"/>
              </a:rPr>
              <a:t>EIDL</a:t>
            </a: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8022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8EE2-E351-4083-8E20-1C76F47A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Home/Personal Losses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CF660-3AB1-44BB-9D4B-68D93960C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05000"/>
            <a:ext cx="7886700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B1B27-72EE-41D4-BFEC-79638ED5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849FF-1BF2-4C34-BB6A-88E57CA2AB42}"/>
              </a:ext>
            </a:extLst>
          </p:cNvPr>
          <p:cNvSpPr txBox="1"/>
          <p:nvPr/>
        </p:nvSpPr>
        <p:spPr>
          <a:xfrm>
            <a:off x="2667000" y="947044"/>
            <a:ext cx="3668233" cy="7155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The Loan Application will walk you though the process.  Click “Save” to save the input and click “Next” to navigate to the next page. </a:t>
            </a:r>
          </a:p>
        </p:txBody>
      </p:sp>
    </p:spTree>
    <p:extLst>
      <p:ext uri="{BB962C8B-B14F-4D97-AF65-F5344CB8AC3E}">
        <p14:creationId xmlns:p14="http://schemas.microsoft.com/office/powerpoint/2010/main" val="418071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F5B3-0A88-4763-BB76-789506B3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Declaration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9D618-6615-4391-8B6D-381D1404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96681"/>
            <a:ext cx="6712021" cy="38646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9BA74-D3B5-408D-874F-A7AEC838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6BB90-A703-41F0-A0C3-A87BADFB5E6B}"/>
              </a:ext>
            </a:extLst>
          </p:cNvPr>
          <p:cNvSpPr txBox="1"/>
          <p:nvPr/>
        </p:nvSpPr>
        <p:spPr>
          <a:xfrm>
            <a:off x="533400" y="2514600"/>
            <a:ext cx="2058452" cy="15465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On the same line as the “Save” icon you also can see the “Progress” of the Disaster Loan Application.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Enter your “State” and “County”</a:t>
            </a:r>
          </a:p>
        </p:txBody>
      </p:sp>
    </p:spTree>
    <p:extLst>
      <p:ext uri="{BB962C8B-B14F-4D97-AF65-F5344CB8AC3E}">
        <p14:creationId xmlns:p14="http://schemas.microsoft.com/office/powerpoint/2010/main" val="8440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7618-BD12-4835-AC5E-D0AF5B6E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Disaster Loan Application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FC3F-0994-46F3-899B-BABF39925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77" y="1676400"/>
            <a:ext cx="7848600" cy="315496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This presentation will provide guidance on how to complete an Electronic Business Application utilizing SBA Form 5 and SBA Form 5C.  Before starting this process, please insure you have the filing requirements as defined in this document.  These documents are required for processing an EIDL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B104-10F1-4086-9158-3AC88E69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3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BF75-AE43-4C2D-BBB9-D6E84985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Certification and Executive Order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F4197C-E1AA-4690-8AEB-21AB5D182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99458"/>
            <a:ext cx="3939363" cy="34155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DF7C-F8E0-4058-B5B3-031C55AA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8F920-6A50-4849-9E5B-3F15D0AD2BEA}"/>
              </a:ext>
            </a:extLst>
          </p:cNvPr>
          <p:cNvSpPr txBox="1"/>
          <p:nvPr/>
        </p:nvSpPr>
        <p:spPr>
          <a:xfrm>
            <a:off x="1143000" y="1305451"/>
            <a:ext cx="1706526" cy="7155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Read the “Warning”, check “I Certify” then click “Next”.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77CD0ED-0B03-4292-82EB-7F89CB86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90" y="2419927"/>
            <a:ext cx="3736739" cy="327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FEB54-E5BB-4467-8742-9571C9AD759B}"/>
              </a:ext>
            </a:extLst>
          </p:cNvPr>
          <p:cNvSpPr txBox="1"/>
          <p:nvPr/>
        </p:nvSpPr>
        <p:spPr>
          <a:xfrm>
            <a:off x="5334000" y="1403837"/>
            <a:ext cx="1706526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Read the information, check “I have read…” then click “Next”. </a:t>
            </a:r>
          </a:p>
        </p:txBody>
      </p:sp>
    </p:spTree>
    <p:extLst>
      <p:ext uri="{BB962C8B-B14F-4D97-AF65-F5344CB8AC3E}">
        <p14:creationId xmlns:p14="http://schemas.microsoft.com/office/powerpoint/2010/main" val="351168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438C-5AC7-4C61-AA99-3CF4CB4F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Filing Requirements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086869-CEED-43A6-827C-16772FAA4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773" y="1527064"/>
            <a:ext cx="5442644" cy="3155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1FAB4-C1E1-4219-AAFD-77E6643A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A2489-A245-4FA7-A293-7646BEF8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73" y="4923035"/>
            <a:ext cx="5138531" cy="853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18366-FAA4-4E51-B12C-893FF10292B7}"/>
              </a:ext>
            </a:extLst>
          </p:cNvPr>
          <p:cNvSpPr txBox="1"/>
          <p:nvPr/>
        </p:nvSpPr>
        <p:spPr>
          <a:xfrm>
            <a:off x="598693" y="2228851"/>
            <a:ext cx="221494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To continue with the application process click “Start” to complete SBA Form 5C.   </a:t>
            </a:r>
          </a:p>
        </p:txBody>
      </p:sp>
    </p:spTree>
    <p:extLst>
      <p:ext uri="{BB962C8B-B14F-4D97-AF65-F5344CB8AC3E}">
        <p14:creationId xmlns:p14="http://schemas.microsoft.com/office/powerpoint/2010/main" val="1996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9DD4-726B-4FD2-9C0E-1910EE8D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409604"/>
            <a:ext cx="8845825" cy="870029"/>
          </a:xfrm>
        </p:spPr>
        <p:txBody>
          <a:bodyPr>
            <a:normAutofit/>
          </a:bodyPr>
          <a:lstStyle/>
          <a:p>
            <a:r>
              <a:rPr lang="en-US" sz="2800" dirty="0"/>
              <a:t>Completing Form 5C - Sole Proprietor Loan Application</a:t>
            </a:r>
            <a:r>
              <a:rPr lang="en-US" sz="2800" b="0" dirty="0"/>
              <a:t> </a:t>
            </a:r>
            <a:br>
              <a:rPr lang="en-US" sz="2800" b="0" i="1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3CE8F-0BBD-4B15-BD22-41289270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0E2D8E-9853-429C-B29D-70FE7E2E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677" y="5162975"/>
            <a:ext cx="5156972" cy="476925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550E6F1-147C-498A-B03C-38D880AC9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1834040"/>
            <a:ext cx="5414908" cy="33129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F1C7DB-EBB1-4E95-AC54-D666D9C2599B}"/>
              </a:ext>
            </a:extLst>
          </p:cNvPr>
          <p:cNvSpPr txBox="1"/>
          <p:nvPr/>
        </p:nvSpPr>
        <p:spPr>
          <a:xfrm>
            <a:off x="407451" y="2528754"/>
            <a:ext cx="219359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Fill in the information blocks and then hit next.  Fields marked with a red asterisk is a required field. </a:t>
            </a:r>
          </a:p>
        </p:txBody>
      </p:sp>
    </p:spTree>
    <p:extLst>
      <p:ext uri="{BB962C8B-B14F-4D97-AF65-F5344CB8AC3E}">
        <p14:creationId xmlns:p14="http://schemas.microsoft.com/office/powerpoint/2010/main" val="3124858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6BA1-C22E-48AC-B034-35DB991F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 5C continued - Damaged Property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3C09-AEBE-4B3F-A5B1-C941BC0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48F23A-E9E5-4967-BB5F-0F244602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12840"/>
            <a:ext cx="6167028" cy="4454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D6FBE-BF3B-4226-8F01-E2D2E686376C}"/>
              </a:ext>
            </a:extLst>
          </p:cNvPr>
          <p:cNvSpPr txBox="1"/>
          <p:nvPr/>
        </p:nvSpPr>
        <p:spPr>
          <a:xfrm>
            <a:off x="407451" y="2528754"/>
            <a:ext cx="219359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Fill in the information blocks and then hit next.  Fields marked with a red asterisk is a required field. </a:t>
            </a:r>
          </a:p>
        </p:txBody>
      </p:sp>
    </p:spTree>
    <p:extLst>
      <p:ext uri="{BB962C8B-B14F-4D97-AF65-F5344CB8AC3E}">
        <p14:creationId xmlns:p14="http://schemas.microsoft.com/office/powerpoint/2010/main" val="2570713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F46F-2179-4F3E-8FBE-EF427510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 5C continued -Debts and Assets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87907-F427-4A89-8C92-9708E96D0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391" y="1219199"/>
            <a:ext cx="5850609" cy="34328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F4C14-BA94-489D-8E2F-AADA70AE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9E2ED-F744-4C95-9CBA-6E549F75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90" y="4769143"/>
            <a:ext cx="5850610" cy="1044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B698A-E5A8-4158-91A8-B5849322ABFC}"/>
              </a:ext>
            </a:extLst>
          </p:cNvPr>
          <p:cNvSpPr txBox="1"/>
          <p:nvPr/>
        </p:nvSpPr>
        <p:spPr>
          <a:xfrm>
            <a:off x="215989" y="2505670"/>
            <a:ext cx="219359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Fill in the information blocks and then hit next.  Fields marked with a red asterisk is a required field. </a:t>
            </a:r>
          </a:p>
        </p:txBody>
      </p:sp>
    </p:spTree>
    <p:extLst>
      <p:ext uri="{BB962C8B-B14F-4D97-AF65-F5344CB8AC3E}">
        <p14:creationId xmlns:p14="http://schemas.microsoft.com/office/powerpoint/2010/main" val="7701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4F39-1B53-4619-8A65-E56EE2E3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 5C continued - Disclosure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4B127-F92B-49CD-9725-F51B2514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5B70F8-E627-44BE-A646-591E8DC6F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43000"/>
            <a:ext cx="5993277" cy="449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87646-568B-4516-B575-8C7EC9CBCF22}"/>
              </a:ext>
            </a:extLst>
          </p:cNvPr>
          <p:cNvSpPr txBox="1"/>
          <p:nvPr/>
        </p:nvSpPr>
        <p:spPr>
          <a:xfrm>
            <a:off x="407451" y="2528754"/>
            <a:ext cx="2193597" cy="113107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Fill in the information as required and then hit next.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Fields marked with a red asterisk is a required field. </a:t>
            </a:r>
          </a:p>
        </p:txBody>
      </p:sp>
    </p:spTree>
    <p:extLst>
      <p:ext uri="{BB962C8B-B14F-4D97-AF65-F5344CB8AC3E}">
        <p14:creationId xmlns:p14="http://schemas.microsoft.com/office/powerpoint/2010/main" val="321594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0EF1-A347-43F3-B6E4-095FE86E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6" y="381000"/>
            <a:ext cx="8468147" cy="870029"/>
          </a:xfrm>
        </p:spPr>
        <p:txBody>
          <a:bodyPr/>
          <a:lstStyle/>
          <a:p>
            <a:r>
              <a:rPr lang="en-US" dirty="0"/>
              <a:t>Form 5C continued - Consent and Additional Comments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B01C6-44CF-4BBC-8B7F-43659888A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90" y="2623000"/>
            <a:ext cx="4479099" cy="271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4278-9677-4AA6-A7AD-ECFBDD58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30247-1D8B-4864-85A9-247E833DE164}"/>
              </a:ext>
            </a:extLst>
          </p:cNvPr>
          <p:cNvSpPr txBox="1"/>
          <p:nvPr/>
        </p:nvSpPr>
        <p:spPr>
          <a:xfrm>
            <a:off x="1295400" y="1396871"/>
            <a:ext cx="1706526" cy="113107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Read the information, check “All the information…” then click “Next”.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1CE4B31-460F-425A-BB71-40BF9B3E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096" y="2623000"/>
            <a:ext cx="3531338" cy="286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4C51C-F9D2-47C4-B851-62E1011F6DD2}"/>
              </a:ext>
            </a:extLst>
          </p:cNvPr>
          <p:cNvSpPr txBox="1"/>
          <p:nvPr/>
        </p:nvSpPr>
        <p:spPr>
          <a:xfrm>
            <a:off x="5181600" y="1562669"/>
            <a:ext cx="301433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Additional Comments are used for clarifying  or additional information.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Click “Next” to continue the process. </a:t>
            </a:r>
          </a:p>
        </p:txBody>
      </p:sp>
    </p:spTree>
    <p:extLst>
      <p:ext uri="{BB962C8B-B14F-4D97-AF65-F5344CB8AC3E}">
        <p14:creationId xmlns:p14="http://schemas.microsoft.com/office/powerpoint/2010/main" val="3175124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CA70-6AED-44B8-8E64-582FA137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 5C continued - Affiliated Businesses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AD0CD7-D3B7-4405-B327-4473C7C5C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096" y="2194292"/>
            <a:ext cx="5400254" cy="3155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1A83A-E2EC-42C3-9333-3C173E6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B3008-149A-4964-A93B-6A384E66A44B}"/>
              </a:ext>
            </a:extLst>
          </p:cNvPr>
          <p:cNvSpPr txBox="1"/>
          <p:nvPr/>
        </p:nvSpPr>
        <p:spPr>
          <a:xfrm>
            <a:off x="972744" y="2639210"/>
            <a:ext cx="1706526" cy="13388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Fill out the Affiliated Business information then click “Save”.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To continue the process click “Next”.</a:t>
            </a:r>
          </a:p>
        </p:txBody>
      </p:sp>
    </p:spTree>
    <p:extLst>
      <p:ext uri="{BB962C8B-B14F-4D97-AF65-F5344CB8AC3E}">
        <p14:creationId xmlns:p14="http://schemas.microsoft.com/office/powerpoint/2010/main" val="3880759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163-E0A7-454B-983F-AEE49FAF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Completing IRS Form 4506-T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4733-EB2C-43C4-90B2-BAFED5C1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A5A26C-AD7F-4F10-97C8-688B85733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281" y="1066800"/>
            <a:ext cx="6272919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F007F-FB32-4CBF-B962-88C8F229A90E}"/>
              </a:ext>
            </a:extLst>
          </p:cNvPr>
          <p:cNvSpPr txBox="1"/>
          <p:nvPr/>
        </p:nvSpPr>
        <p:spPr>
          <a:xfrm>
            <a:off x="685800" y="2362200"/>
            <a:ext cx="1706526" cy="15465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Once you have finished the SBA Form 5C, the tax transcript information will need to be completed.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9058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4FFA-D370-4434-BAAD-71840A52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Request for Transcript of Tax Return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641AE-4F55-40FD-B025-C7EE9DFCA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82626"/>
            <a:ext cx="6269994" cy="44085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6BC6-FB6C-40F7-9208-6EFD6DC9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FBB8A-FCC1-441B-A39A-E1B86CCBC500}"/>
              </a:ext>
            </a:extLst>
          </p:cNvPr>
          <p:cNvSpPr txBox="1"/>
          <p:nvPr/>
        </p:nvSpPr>
        <p:spPr>
          <a:xfrm>
            <a:off x="359406" y="1600200"/>
            <a:ext cx="1706526" cy="320857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Form 4506T can be submitted electronically, via upload or offline.  If the </a:t>
            </a:r>
            <a:r>
              <a:rPr lang="en-US" sz="1350" dirty="0" err="1">
                <a:solidFill>
                  <a:srgbClr val="FFFFFF"/>
                </a:solidFill>
                <a:latin typeface="Calibri"/>
                <a:ea typeface="+mn-ea"/>
              </a:rPr>
              <a:t>eSign</a:t>
            </a: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 option populates click through the options until the document is successfully completed.  If you upload the document you would save it on your desktop, select browse and then upload.  </a:t>
            </a:r>
          </a:p>
        </p:txBody>
      </p:sp>
    </p:spTree>
    <p:extLst>
      <p:ext uri="{BB962C8B-B14F-4D97-AF65-F5344CB8AC3E}">
        <p14:creationId xmlns:p14="http://schemas.microsoft.com/office/powerpoint/2010/main" val="296897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D780-0E6B-4F7B-AFDB-76F364D4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AC69D-2D79-423E-BE10-46A93B2E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7DBFBFE-BFE1-49BB-9D65-9698ED4C2F46}"/>
              </a:ext>
            </a:extLst>
          </p:cNvPr>
          <p:cNvSpPr txBox="1">
            <a:spLocks/>
          </p:cNvSpPr>
          <p:nvPr/>
        </p:nvSpPr>
        <p:spPr>
          <a:xfrm>
            <a:off x="1600200" y="2057400"/>
            <a:ext cx="6590489" cy="18965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Electronic Loan Application (Form 5) 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Electronic Loan Application (Form 5C)  Sole Proprietorship Only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Tax Authorization (Form 4506-T) 20% Owners/GP/50% Affiliate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Most recent Business Tax Return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Personal Financial Statement (Form 413) 20% Owners/GP</a:t>
            </a:r>
          </a:p>
          <a:p>
            <a:pPr marL="0" indent="0">
              <a:buClr>
                <a:srgbClr val="31B6FD"/>
              </a:buClr>
              <a:buNone/>
              <a:defRPr/>
            </a:pPr>
            <a:r>
              <a:rPr lang="en-US" sz="1800" dirty="0">
                <a:solidFill>
                  <a:srgbClr val="073E87"/>
                </a:solidFill>
                <a:latin typeface="Candara"/>
              </a:rPr>
              <a:t>Schedule of Liabilities (Form 2202)	 </a:t>
            </a:r>
          </a:p>
          <a:p>
            <a:pPr marL="0" indent="0" defTabSz="685800" fontAlgn="auto">
              <a:spcAft>
                <a:spcPts val="0"/>
              </a:spcAft>
              <a:buClr>
                <a:srgbClr val="31B6FD"/>
              </a:buClr>
              <a:buNone/>
              <a:defRPr/>
            </a:pPr>
            <a:endParaRPr lang="en-US" sz="600" dirty="0">
              <a:solidFill>
                <a:srgbClr val="073E87"/>
              </a:solidFill>
              <a:latin typeface="Candara"/>
            </a:endParaRPr>
          </a:p>
          <a:p>
            <a:pPr marL="0" indent="0" defTabSz="685800" fontAlgn="auto">
              <a:spcAft>
                <a:spcPts val="0"/>
              </a:spcAft>
              <a:buClr>
                <a:srgbClr val="31B6FD"/>
              </a:buClr>
              <a:buNone/>
              <a:defRPr/>
            </a:pPr>
            <a:endParaRPr lang="en-US" sz="1800" dirty="0">
              <a:solidFill>
                <a:srgbClr val="073E87"/>
              </a:solidFill>
              <a:latin typeface="Candara"/>
            </a:endParaRPr>
          </a:p>
          <a:p>
            <a:pPr marL="205740" indent="-205740" defTabSz="685800" fontAlgn="auto">
              <a:spcAft>
                <a:spcPts val="0"/>
              </a:spcAft>
              <a:buClr>
                <a:srgbClr val="31B6FD"/>
              </a:buClr>
              <a:defRPr/>
            </a:pPr>
            <a:endParaRPr lang="en-US" sz="1800" dirty="0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715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508C-9C06-437D-AD60-AB700122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Request for Transcript of Tax Return - Download / Upload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2454FC-98B1-413B-AD87-3C8563092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597391"/>
            <a:ext cx="2871700" cy="14578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4FCBC-7D52-420F-9BDE-B1F9C9E9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4E513-CB3A-4F53-B365-A2413F31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41231"/>
            <a:ext cx="5646389" cy="3512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26141-F1E4-4A0D-9D1D-4A03F8D49ADB}"/>
              </a:ext>
            </a:extLst>
          </p:cNvPr>
          <p:cNvSpPr txBox="1"/>
          <p:nvPr/>
        </p:nvSpPr>
        <p:spPr>
          <a:xfrm>
            <a:off x="457200" y="2008792"/>
            <a:ext cx="2709356" cy="113107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If you chose to deliver a copy this alert will appear. And you will no longer be able to upload information.  The document will have to be submitted offline.</a:t>
            </a:r>
          </a:p>
        </p:txBody>
      </p:sp>
    </p:spTree>
    <p:extLst>
      <p:ext uri="{BB962C8B-B14F-4D97-AF65-F5344CB8AC3E}">
        <p14:creationId xmlns:p14="http://schemas.microsoft.com/office/powerpoint/2010/main" val="438706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A994-9A49-4BDF-AAE2-2CD85143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Request for Transcript of Tax Return - Download / Upload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84191-680B-4589-AB2B-DCDDA80EF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16052"/>
            <a:ext cx="3953102" cy="31513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F0C6-F6C5-4EA3-8C91-CCD46A45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D23AED-8A46-4D15-B974-925F7796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04" y="2716052"/>
            <a:ext cx="3834416" cy="3151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DC18B-C1AF-4309-9D6A-0CC84656D912}"/>
              </a:ext>
            </a:extLst>
          </p:cNvPr>
          <p:cNvSpPr txBox="1"/>
          <p:nvPr/>
        </p:nvSpPr>
        <p:spPr>
          <a:xfrm>
            <a:off x="1235900" y="1889615"/>
            <a:ext cx="2217023" cy="7155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Once you have downloaded your tax returns you can upload.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1CA50-9277-4026-B21E-A062436D7C2F}"/>
              </a:ext>
            </a:extLst>
          </p:cNvPr>
          <p:cNvSpPr txBox="1"/>
          <p:nvPr/>
        </p:nvSpPr>
        <p:spPr>
          <a:xfrm>
            <a:off x="5486400" y="1661048"/>
            <a:ext cx="227284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Successfully Uploaded will appear when finished.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Then click “Next” to continue the process. </a:t>
            </a:r>
          </a:p>
        </p:txBody>
      </p:sp>
    </p:spTree>
    <p:extLst>
      <p:ext uri="{BB962C8B-B14F-4D97-AF65-F5344CB8AC3E}">
        <p14:creationId xmlns:p14="http://schemas.microsoft.com/office/powerpoint/2010/main" val="205201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37D6-638D-4174-B5A3-078270CA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659A-D9EC-4DA4-8DC9-E89840D1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9B13DF-3CE6-4F70-902A-B5186F2E6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68" y="2677867"/>
            <a:ext cx="3665254" cy="242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E405DE-7854-4C56-953B-F84A1DA581E5}"/>
              </a:ext>
            </a:extLst>
          </p:cNvPr>
          <p:cNvSpPr txBox="1"/>
          <p:nvPr/>
        </p:nvSpPr>
        <p:spPr>
          <a:xfrm>
            <a:off x="656359" y="1517828"/>
            <a:ext cx="2390339" cy="7155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Once the tax returns are complete sign the final Truthful Information Statement.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06AD94-3C1D-420A-AD16-033722BC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22" y="2667000"/>
            <a:ext cx="454639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3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7487-7C5A-4725-A6AC-C0DC9896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Submit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61197-F932-4734-A05D-529B29247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821" y="2236546"/>
            <a:ext cx="5891529" cy="3155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879F-8332-438B-8659-7656D2B5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FCBE-DD74-463D-B5B9-7FF18C71A348}"/>
              </a:ext>
            </a:extLst>
          </p:cNvPr>
          <p:cNvSpPr txBox="1"/>
          <p:nvPr/>
        </p:nvSpPr>
        <p:spPr>
          <a:xfrm>
            <a:off x="309673" y="2696717"/>
            <a:ext cx="192316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Finally you can submit your application when the “Submit” icon appears. </a:t>
            </a:r>
          </a:p>
        </p:txBody>
      </p:sp>
    </p:spTree>
    <p:extLst>
      <p:ext uri="{BB962C8B-B14F-4D97-AF65-F5344CB8AC3E}">
        <p14:creationId xmlns:p14="http://schemas.microsoft.com/office/powerpoint/2010/main" val="3189368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DE29-B808-409F-B470-850BC6C7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Submission Confirmation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81976-6723-42A8-9CB7-2F378A85B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984" y="2236546"/>
            <a:ext cx="6150913" cy="3155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E415-4A1F-48C2-BB8A-47BD78AC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75B55-CF79-404F-8562-7A6325B88275}"/>
              </a:ext>
            </a:extLst>
          </p:cNvPr>
          <p:cNvSpPr txBox="1"/>
          <p:nvPr/>
        </p:nvSpPr>
        <p:spPr>
          <a:xfrm>
            <a:off x="293724" y="2125268"/>
            <a:ext cx="1269262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After submission you will see that your application number has been submitted. </a:t>
            </a:r>
          </a:p>
        </p:txBody>
      </p:sp>
    </p:spTree>
    <p:extLst>
      <p:ext uri="{BB962C8B-B14F-4D97-AF65-F5344CB8AC3E}">
        <p14:creationId xmlns:p14="http://schemas.microsoft.com/office/powerpoint/2010/main" val="262301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26DD-5735-4C9F-9BAB-1FF45427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Message 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413F8-8C0F-432F-BB82-D6864228B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09187"/>
            <a:ext cx="7886700" cy="30728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F0C-47FD-4B56-A083-1FE50D26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7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BB2A-F955-4A2C-A71E-17CC5507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8569"/>
            <a:ext cx="7905750" cy="1228496"/>
          </a:xfrm>
        </p:spPr>
        <p:txBody>
          <a:bodyPr>
            <a:normAutofit/>
          </a:bodyPr>
          <a:lstStyle/>
          <a:p>
            <a:r>
              <a:rPr lang="en-US" sz="3200" dirty="0"/>
              <a:t>Home Page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24962-22FB-41FD-B368-AF13C3B7F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672"/>
          <a:stretch/>
        </p:blipFill>
        <p:spPr>
          <a:xfrm>
            <a:off x="3129253" y="2027110"/>
            <a:ext cx="5245922" cy="633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FD3FA-56A0-4262-90B4-B454AB7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06A2-F2E2-4B9D-8487-AB801417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254" y="2763138"/>
            <a:ext cx="5336921" cy="2640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19CA2-B650-475C-A6DE-1BCA07855D1B}"/>
              </a:ext>
            </a:extLst>
          </p:cNvPr>
          <p:cNvSpPr txBox="1"/>
          <p:nvPr/>
        </p:nvSpPr>
        <p:spPr>
          <a:xfrm>
            <a:off x="461188" y="2046169"/>
            <a:ext cx="2058452" cy="19620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After competing application you automatically return to the home page.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/>
              <a:ea typeface="+mn-ea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Calibri"/>
                <a:ea typeface="+mn-ea"/>
              </a:rPr>
              <a:t>From here you can check the status of your application by clicking the “Status” icon. </a:t>
            </a:r>
          </a:p>
        </p:txBody>
      </p:sp>
    </p:spTree>
    <p:extLst>
      <p:ext uri="{BB962C8B-B14F-4D97-AF65-F5344CB8AC3E}">
        <p14:creationId xmlns:p14="http://schemas.microsoft.com/office/powerpoint/2010/main" val="2843848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217B-D97F-4CC7-A0C7-48281F6F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Status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A5152-3B60-4ADB-BC4A-28688570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54" y="2226469"/>
            <a:ext cx="6709292" cy="31551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E751-B423-4D22-B6EB-EA6F101D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006D82-50E7-4C97-B46D-9AE61BEAB6B4}" type="slidenum">
              <a:rPr lang="en-US">
                <a:solidFill>
                  <a:srgbClr val="1B1E29">
                    <a:tint val="75000"/>
                  </a:srgb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9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B95B-8428-4DC9-A53B-1FE31D17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Special Note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F1D9E-88C4-40D0-A33D-0EE1ED54B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15" y="3191942"/>
            <a:ext cx="5794390" cy="8859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DF955-A8FC-4D6C-935B-2A082249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06D82-50E7-4C97-B46D-9AE61BEAB6B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FF539-7FDA-4880-96DC-286A32870602}"/>
              </a:ext>
            </a:extLst>
          </p:cNvPr>
          <p:cNvSpPr txBox="1"/>
          <p:nvPr/>
        </p:nvSpPr>
        <p:spPr>
          <a:xfrm>
            <a:off x="1709715" y="2237023"/>
            <a:ext cx="582930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If you receive a message like the one below, depress “SAVE” so that you don’t lose your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4556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627753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Disaster Loan Application Portal (DLAP)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25C2EE-65FE-4097-B5F1-316B96743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873" y="2651516"/>
            <a:ext cx="6000251" cy="29977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85D87-54DD-4D7C-83A4-0AFE626B4D22}"/>
              </a:ext>
            </a:extLst>
          </p:cNvPr>
          <p:cNvSpPr/>
          <p:nvPr/>
        </p:nvSpPr>
        <p:spPr>
          <a:xfrm>
            <a:off x="6796510" y="2720838"/>
            <a:ext cx="655983" cy="283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5FCBD-0F13-4174-985F-306DF47405C8}"/>
              </a:ext>
            </a:extLst>
          </p:cNvPr>
          <p:cNvSpPr/>
          <p:nvPr/>
        </p:nvSpPr>
        <p:spPr>
          <a:xfrm>
            <a:off x="3344331" y="2127816"/>
            <a:ext cx="28921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hlinkClick r:id="rId3"/>
              </a:rPr>
              <a:t>https://disasterloan.sba.gov/ela/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01FD-1DBE-4009-BB41-EE093257FAAF}"/>
              </a:ext>
            </a:extLst>
          </p:cNvPr>
          <p:cNvSpPr txBox="1"/>
          <p:nvPr/>
        </p:nvSpPr>
        <p:spPr>
          <a:xfrm>
            <a:off x="2830798" y="1672239"/>
            <a:ext cx="4293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DOUBLE-CLICK ON THE LINK TO ACCESS THE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0BF9F-51B5-42AF-B43F-B327A60AC1B6}"/>
              </a:ext>
            </a:extLst>
          </p:cNvPr>
          <p:cNvSpPr txBox="1"/>
          <p:nvPr/>
        </p:nvSpPr>
        <p:spPr>
          <a:xfrm>
            <a:off x="5705988" y="3593868"/>
            <a:ext cx="2313968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DOUBLE-CLICK APPLY ONLINE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5674D-A633-49A5-81B9-DED5CA3447F8}"/>
              </a:ext>
            </a:extLst>
          </p:cNvPr>
          <p:cNvSpPr/>
          <p:nvPr/>
        </p:nvSpPr>
        <p:spPr>
          <a:xfrm>
            <a:off x="3602934" y="3510998"/>
            <a:ext cx="1630019" cy="166731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A7CBC6-01FD-42B7-9F88-CBCBE8E36B94}"/>
              </a:ext>
            </a:extLst>
          </p:cNvPr>
          <p:cNvCxnSpPr/>
          <p:nvPr/>
        </p:nvCxnSpPr>
        <p:spPr>
          <a:xfrm flipH="1">
            <a:off x="5232953" y="3123372"/>
            <a:ext cx="1563557" cy="71561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5659005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D3867-029D-4187-BAEE-EECE6051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84" y="1524000"/>
            <a:ext cx="6506419" cy="33228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DDB4F4-1E36-42E8-AA2D-96EB9CFBF06D}"/>
              </a:ext>
            </a:extLst>
          </p:cNvPr>
          <p:cNvSpPr/>
          <p:nvPr/>
        </p:nvSpPr>
        <p:spPr>
          <a:xfrm>
            <a:off x="2588419" y="2438530"/>
            <a:ext cx="548640" cy="2286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85335-7BA9-4E05-8D09-D9F760E231B2}"/>
              </a:ext>
            </a:extLst>
          </p:cNvPr>
          <p:cNvSpPr txBox="1"/>
          <p:nvPr/>
        </p:nvSpPr>
        <p:spPr>
          <a:xfrm>
            <a:off x="329457" y="2201200"/>
            <a:ext cx="1515292" cy="35548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From this page you can: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1) Begin a  new application by clicking on Register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2) Return to complete a started application by inputting a user name and password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D68788-FAA3-4E6D-98A8-9DD2A01A4EFB}"/>
              </a:ext>
            </a:extLst>
          </p:cNvPr>
          <p:cNvCxnSpPr>
            <a:cxnSpLocks/>
          </p:cNvCxnSpPr>
          <p:nvPr/>
        </p:nvCxnSpPr>
        <p:spPr>
          <a:xfrm flipV="1">
            <a:off x="1736498" y="2619585"/>
            <a:ext cx="851921" cy="5311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96" y="412948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Complete Registration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B3DB7-FA12-4F8E-A359-8E4A5FBA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8" y="1797942"/>
            <a:ext cx="3053227" cy="2549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8C909-0202-482C-8C1E-02F45F6C71F5}"/>
              </a:ext>
            </a:extLst>
          </p:cNvPr>
          <p:cNvSpPr txBox="1"/>
          <p:nvPr/>
        </p:nvSpPr>
        <p:spPr>
          <a:xfrm>
            <a:off x="3426723" y="1756798"/>
            <a:ext cx="2493083" cy="21698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On page 1 of the registration, pay close attention to the sections with an * these sections must be completed.  It is important that a good email address and cell phone number are supplied.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88DDF-176B-40DC-95DD-98C3A89B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4" y="3372881"/>
            <a:ext cx="3375945" cy="1995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91477-CB2F-48F8-A443-2F94549F45DB}"/>
              </a:ext>
            </a:extLst>
          </p:cNvPr>
          <p:cNvSpPr txBox="1"/>
          <p:nvPr/>
        </p:nvSpPr>
        <p:spPr>
          <a:xfrm>
            <a:off x="6579393" y="3429000"/>
            <a:ext cx="2216391" cy="33239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On page 2 of the registration you will create your unique user-name and password.  When creating your security questions, make sure to use information you won’t likely forget.  If your password ever requires a reset, you would need this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B5341-047F-4C2F-9997-E4C075485B5F}"/>
              </a:ext>
            </a:extLst>
          </p:cNvPr>
          <p:cNvSpPr txBox="1"/>
          <p:nvPr/>
        </p:nvSpPr>
        <p:spPr>
          <a:xfrm>
            <a:off x="4572000" y="5506011"/>
            <a:ext cx="190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To advance to the next page, go next</a:t>
            </a:r>
          </a:p>
        </p:txBody>
      </p:sp>
    </p:spTree>
    <p:extLst>
      <p:ext uri="{BB962C8B-B14F-4D97-AF65-F5344CB8AC3E}">
        <p14:creationId xmlns:p14="http://schemas.microsoft.com/office/powerpoint/2010/main" val="301789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042-8D7F-45D5-8EEB-83D93507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73" y="381000"/>
            <a:ext cx="7886700" cy="449178"/>
          </a:xfrm>
        </p:spPr>
        <p:txBody>
          <a:bodyPr>
            <a:noAutofit/>
          </a:bodyPr>
          <a:lstStyle/>
          <a:p>
            <a:r>
              <a:rPr lang="en-US" sz="3200" dirty="0"/>
              <a:t>Apply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884A-2FBC-4B97-A557-E58F12B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BA94-6713-4D93-A28D-AC2CF96F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4" y="1886876"/>
            <a:ext cx="3808655" cy="190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10A41-DFD7-4E2C-BF80-C654AEB5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72" y="3226205"/>
            <a:ext cx="3945978" cy="2171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EB756-E300-4B69-9B31-89E1C3D33211}"/>
              </a:ext>
            </a:extLst>
          </p:cNvPr>
          <p:cNvSpPr txBox="1"/>
          <p:nvPr/>
        </p:nvSpPr>
        <p:spPr>
          <a:xfrm>
            <a:off x="1218063" y="4563125"/>
            <a:ext cx="3057919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Double Click on Business and Non Profit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1A31F3-5206-4358-A1A6-DAB6029838D5}"/>
              </a:ext>
            </a:extLst>
          </p:cNvPr>
          <p:cNvCxnSpPr>
            <a:cxnSpLocks/>
          </p:cNvCxnSpPr>
          <p:nvPr/>
        </p:nvCxnSpPr>
        <p:spPr>
          <a:xfrm flipH="1">
            <a:off x="3776053" y="2768776"/>
            <a:ext cx="552659" cy="1385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249F89-2BF0-4F85-AA03-5FAB571FD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19595">
            <a:off x="4288214" y="4341090"/>
            <a:ext cx="626418" cy="219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4BE7C1-FF89-4E32-8260-08086068857C}"/>
              </a:ext>
            </a:extLst>
          </p:cNvPr>
          <p:cNvSpPr txBox="1"/>
          <p:nvPr/>
        </p:nvSpPr>
        <p:spPr>
          <a:xfrm>
            <a:off x="4275982" y="2639487"/>
            <a:ext cx="2499471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Double Click on “Apply Online”</a:t>
            </a:r>
          </a:p>
        </p:txBody>
      </p:sp>
    </p:spTree>
    <p:extLst>
      <p:ext uri="{BB962C8B-B14F-4D97-AF65-F5344CB8AC3E}">
        <p14:creationId xmlns:p14="http://schemas.microsoft.com/office/powerpoint/2010/main" val="279222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2C76-6854-4823-AE06-464672B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8608"/>
            <a:ext cx="7905750" cy="545792"/>
          </a:xfrm>
        </p:spPr>
        <p:txBody>
          <a:bodyPr>
            <a:normAutofit/>
          </a:bodyPr>
          <a:lstStyle/>
          <a:p>
            <a:r>
              <a:rPr lang="en-US" sz="3200" dirty="0"/>
              <a:t>Business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5E06-68AA-4404-85E9-21E7CE4C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BE63B-756B-4795-B4EE-998D48C9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0" y="1524000"/>
            <a:ext cx="5516880" cy="3740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0FF93-DD18-476A-A623-EA33FFCE3294}"/>
              </a:ext>
            </a:extLst>
          </p:cNvPr>
          <p:cNvSpPr txBox="1"/>
          <p:nvPr/>
        </p:nvSpPr>
        <p:spPr>
          <a:xfrm>
            <a:off x="6222057" y="2101572"/>
            <a:ext cx="2631853" cy="2585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SBA Form 5 would be completed by: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Corporations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Partnership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Private Non-Profit Organizations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Limited Partnership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Trust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bg1"/>
                </a:solidFill>
              </a:rPr>
              <a:t>Limited Liability Entity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1050" b="1" dirty="0">
                <a:solidFill>
                  <a:schemeClr val="bg1"/>
                </a:solidFill>
              </a:rPr>
              <a:t>SBA Form 5C would be completed by: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Sole Proprietorship 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1050" b="1" dirty="0">
                <a:solidFill>
                  <a:schemeClr val="bg1"/>
                </a:solidFill>
              </a:rPr>
              <a:t>Once you make your selection the system will automatically  direct you to the form.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379648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default 15">
      <a:dk1>
        <a:srgbClr val="555555"/>
      </a:dk1>
      <a:lt1>
        <a:srgbClr val="FFFFFF"/>
      </a:lt1>
      <a:dk2>
        <a:srgbClr val="B50C00"/>
      </a:dk2>
      <a:lt2>
        <a:srgbClr val="BEBEBE"/>
      </a:lt2>
      <a:accent1>
        <a:srgbClr val="E0001B"/>
      </a:accent1>
      <a:accent2>
        <a:srgbClr val="BEBEBE"/>
      </a:accent2>
      <a:accent3>
        <a:srgbClr val="FFFFFF"/>
      </a:accent3>
      <a:accent4>
        <a:srgbClr val="474747"/>
      </a:accent4>
      <a:accent5>
        <a:srgbClr val="EDAAAB"/>
      </a:accent5>
      <a:accent6>
        <a:srgbClr val="ACACAC"/>
      </a:accent6>
      <a:hlink>
        <a:srgbClr val="B50C00"/>
      </a:hlink>
      <a:folHlink>
        <a:srgbClr val="555555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45A9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45555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45A9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45555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555555"/>
        </a:dk1>
        <a:lt1>
          <a:srgbClr val="FFFFFF"/>
        </a:lt1>
        <a:dk2>
          <a:srgbClr val="B50C00"/>
        </a:dk2>
        <a:lt2>
          <a:srgbClr val="BEBEBE"/>
        </a:lt2>
        <a:accent1>
          <a:srgbClr val="D10025"/>
        </a:accent1>
        <a:accent2>
          <a:srgbClr val="BEBEBE"/>
        </a:accent2>
        <a:accent3>
          <a:srgbClr val="FFFFFF"/>
        </a:accent3>
        <a:accent4>
          <a:srgbClr val="474747"/>
        </a:accent4>
        <a:accent5>
          <a:srgbClr val="E5AAAC"/>
        </a:accent5>
        <a:accent6>
          <a:srgbClr val="ACACAC"/>
        </a:accent6>
        <a:hlink>
          <a:srgbClr val="555555"/>
        </a:hlink>
        <a:folHlink>
          <a:srgbClr val="B50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555555"/>
        </a:dk1>
        <a:lt1>
          <a:srgbClr val="FFFFFF"/>
        </a:lt1>
        <a:dk2>
          <a:srgbClr val="B50C00"/>
        </a:dk2>
        <a:lt2>
          <a:srgbClr val="BEBEBE"/>
        </a:lt2>
        <a:accent1>
          <a:srgbClr val="D10025"/>
        </a:accent1>
        <a:accent2>
          <a:srgbClr val="BEBEBE"/>
        </a:accent2>
        <a:accent3>
          <a:srgbClr val="FFFFFF"/>
        </a:accent3>
        <a:accent4>
          <a:srgbClr val="474747"/>
        </a:accent4>
        <a:accent5>
          <a:srgbClr val="E5AAAC"/>
        </a:accent5>
        <a:accent6>
          <a:srgbClr val="ACACAC"/>
        </a:accent6>
        <a:hlink>
          <a:srgbClr val="B50C00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555555"/>
        </a:dk1>
        <a:lt1>
          <a:srgbClr val="FFFFFF"/>
        </a:lt1>
        <a:dk2>
          <a:srgbClr val="B50C00"/>
        </a:dk2>
        <a:lt2>
          <a:srgbClr val="BEBEBE"/>
        </a:lt2>
        <a:accent1>
          <a:srgbClr val="E0001B"/>
        </a:accent1>
        <a:accent2>
          <a:srgbClr val="BEBEBE"/>
        </a:accent2>
        <a:accent3>
          <a:srgbClr val="FFFFFF"/>
        </a:accent3>
        <a:accent4>
          <a:srgbClr val="474747"/>
        </a:accent4>
        <a:accent5>
          <a:srgbClr val="EDAAAB"/>
        </a:accent5>
        <a:accent6>
          <a:srgbClr val="ACACAC"/>
        </a:accent6>
        <a:hlink>
          <a:srgbClr val="B50C00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5.xml><?xml version="1.0" encoding="utf-8"?>
<a:theme xmlns:a="http://schemas.openxmlformats.org/drawingml/2006/main" name="1_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B7373CBDA174985820DB4E6C453EA" ma:contentTypeVersion="11" ma:contentTypeDescription="Create a new document." ma:contentTypeScope="" ma:versionID="c59ddef94d745a59f09b95fbcca4192d">
  <xsd:schema xmlns:xsd="http://www.w3.org/2001/XMLSchema" xmlns:xs="http://www.w3.org/2001/XMLSchema" xmlns:p="http://schemas.microsoft.com/office/2006/metadata/properties" xmlns:ns3="6e473612-347e-4729-96e1-aa1ee0e73f00" xmlns:ns4="cfdb57ce-ac9c-46d1-966b-8894d2883823" targetNamespace="http://schemas.microsoft.com/office/2006/metadata/properties" ma:root="true" ma:fieldsID="9e1f1f8bfb3f886a33a4560fe0025515" ns3:_="" ns4:_="">
    <xsd:import namespace="6e473612-347e-4729-96e1-aa1ee0e73f00"/>
    <xsd:import namespace="cfdb57ce-ac9c-46d1-966b-8894d2883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73612-347e-4729-96e1-aa1ee0e73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b57ce-ac9c-46d1-966b-8894d2883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8D261-8E10-4FA6-B854-77B68838661D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473612-347e-4729-96e1-aa1ee0e73f00"/>
    <ds:schemaRef ds:uri="http://schemas.microsoft.com/office/infopath/2007/PartnerControls"/>
    <ds:schemaRef ds:uri="cfdb57ce-ac9c-46d1-966b-8894d288382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48096E-EEB2-4059-9003-4DA43E573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73612-347e-4729-96e1-aa1ee0e73f00"/>
    <ds:schemaRef ds:uri="cfdb57ce-ac9c-46d1-966b-8894d2883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5D93D-CCB5-461D-A29D-8D191E050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1492</Words>
  <Application>Microsoft Office PowerPoint</Application>
  <PresentationFormat>On-screen Show (4:3)</PresentationFormat>
  <Paragraphs>193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Candara</vt:lpstr>
      <vt:lpstr>Source Sans Pro</vt:lpstr>
      <vt:lpstr>Symbol</vt:lpstr>
      <vt:lpstr>Wingdings</vt:lpstr>
      <vt:lpstr>1_default</vt:lpstr>
      <vt:lpstr>Office Theme</vt:lpstr>
      <vt:lpstr>Custom Design</vt:lpstr>
      <vt:lpstr>2_Office Theme</vt:lpstr>
      <vt:lpstr>1_Office Theme</vt:lpstr>
      <vt:lpstr>PowerPoint Presentation</vt:lpstr>
      <vt:lpstr>Disaster Loan Application Portal (DLAP)</vt:lpstr>
      <vt:lpstr>Disaster Loan Application Portal</vt:lpstr>
      <vt:lpstr>Filing Requirements</vt:lpstr>
      <vt:lpstr>Disaster Loan Application Portal (DLAP)</vt:lpstr>
      <vt:lpstr>Register</vt:lpstr>
      <vt:lpstr>Complete Registration Information</vt:lpstr>
      <vt:lpstr>Apply Online</vt:lpstr>
      <vt:lpstr>Business Type</vt:lpstr>
      <vt:lpstr>Select State /County / Disaster Declaration</vt:lpstr>
      <vt:lpstr>Complete Certifications</vt:lpstr>
      <vt:lpstr>Start Application – Form 5</vt:lpstr>
      <vt:lpstr>Form 5 – Page 1</vt:lpstr>
      <vt:lpstr>Form 5 – Pages 2 and 3</vt:lpstr>
      <vt:lpstr>Filing Requirements</vt:lpstr>
      <vt:lpstr>Personal Financial Statement</vt:lpstr>
      <vt:lpstr>Personal Assets / Debits</vt:lpstr>
      <vt:lpstr>Schedule of Liabilities – SBA form 2202</vt:lpstr>
      <vt:lpstr>Uploaded 4506T</vt:lpstr>
      <vt:lpstr>Electronically file 4506T</vt:lpstr>
      <vt:lpstr>4506T Uploaded Successful</vt:lpstr>
      <vt:lpstr>Tax Returns</vt:lpstr>
      <vt:lpstr>Certificate as to Truthful Information</vt:lpstr>
      <vt:lpstr>Filing Requirements Complete</vt:lpstr>
      <vt:lpstr>Application Successfully Submitted</vt:lpstr>
      <vt:lpstr>Returning to Complete Application</vt:lpstr>
      <vt:lpstr>Business Losses</vt:lpstr>
      <vt:lpstr>Home/Personal Losses</vt:lpstr>
      <vt:lpstr>Declaration Selection</vt:lpstr>
      <vt:lpstr>Certification and Executive Order</vt:lpstr>
      <vt:lpstr>Filing Requirements</vt:lpstr>
      <vt:lpstr>Completing Form 5C - Sole Proprietor Loan Application  </vt:lpstr>
      <vt:lpstr>Form 5C continued - Damaged Property Information</vt:lpstr>
      <vt:lpstr>Form 5C continued -Debts and Assets Information</vt:lpstr>
      <vt:lpstr>Form 5C continued - Disclosure Statements</vt:lpstr>
      <vt:lpstr>Form 5C continued - Consent and Additional Comments</vt:lpstr>
      <vt:lpstr>Form 5C continued - Affiliated Businesses</vt:lpstr>
      <vt:lpstr>Completing IRS Form 4506-T</vt:lpstr>
      <vt:lpstr>Request for Transcript of Tax Return</vt:lpstr>
      <vt:lpstr>Request for Transcript of Tax Return - Download / Upload</vt:lpstr>
      <vt:lpstr>Request for Transcript of Tax Return - Download / Upload</vt:lpstr>
      <vt:lpstr>Filing Requirements</vt:lpstr>
      <vt:lpstr>Submit Application</vt:lpstr>
      <vt:lpstr>Application Submission Confirmation</vt:lpstr>
      <vt:lpstr>Message Center</vt:lpstr>
      <vt:lpstr>Home Page </vt:lpstr>
      <vt:lpstr>Application Status</vt:lpstr>
      <vt:lpstr>Special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Cook, Mary K.</dc:creator>
  <cp:lastModifiedBy>McElwee, David D.</cp:lastModifiedBy>
  <cp:revision>18</cp:revision>
  <dcterms:created xsi:type="dcterms:W3CDTF">2020-01-28T16:09:13Z</dcterms:created>
  <dcterms:modified xsi:type="dcterms:W3CDTF">2020-03-17T12:45:21Z</dcterms:modified>
</cp:coreProperties>
</file>